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74" r:id="rId3"/>
    <p:sldId id="275" r:id="rId4"/>
    <p:sldId id="264" r:id="rId5"/>
    <p:sldId id="273" r:id="rId6"/>
    <p:sldId id="278" r:id="rId7"/>
    <p:sldId id="279" r:id="rId8"/>
    <p:sldId id="281" r:id="rId9"/>
    <p:sldId id="280" r:id="rId10"/>
    <p:sldId id="27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B7E"/>
    <a:srgbClr val="E20443"/>
    <a:srgbClr val="0003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54" autoAdjust="0"/>
    <p:restoredTop sz="94660"/>
  </p:normalViewPr>
  <p:slideViewPr>
    <p:cSldViewPr snapToGrid="0">
      <p:cViewPr>
        <p:scale>
          <a:sx n="50" d="100"/>
          <a:sy n="50" d="100"/>
        </p:scale>
        <p:origin x="-216" y="-7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34F5-BDE2-4375-B83B-F49841317258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754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34F5-BDE2-4375-B83B-F49841317258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824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34F5-BDE2-4375-B83B-F49841317258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663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34F5-BDE2-4375-B83B-F49841317258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01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34F5-BDE2-4375-B83B-F49841317258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916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34F5-BDE2-4375-B83B-F49841317258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430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34F5-BDE2-4375-B83B-F49841317258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518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34F5-BDE2-4375-B83B-F49841317258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073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34F5-BDE2-4375-B83B-F49841317258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594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34F5-BDE2-4375-B83B-F49841317258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688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34F5-BDE2-4375-B83B-F49841317258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788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C34F5-BDE2-4375-B83B-F49841317258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833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7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9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13" Type="http://schemas.openxmlformats.org/officeDocument/2006/relationships/image" Target="../media/image25.gif"/><Relationship Id="rId18" Type="http://schemas.openxmlformats.org/officeDocument/2006/relationships/image" Target="../media/image30.png"/><Relationship Id="rId3" Type="http://schemas.openxmlformats.org/officeDocument/2006/relationships/image" Target="../media/image15.png"/><Relationship Id="rId7" Type="http://schemas.openxmlformats.org/officeDocument/2006/relationships/image" Target="../media/image19.jpg"/><Relationship Id="rId12" Type="http://schemas.openxmlformats.org/officeDocument/2006/relationships/image" Target="../media/image24.jpg"/><Relationship Id="rId17" Type="http://schemas.openxmlformats.org/officeDocument/2006/relationships/image" Target="../media/image29.png"/><Relationship Id="rId2" Type="http://schemas.openxmlformats.org/officeDocument/2006/relationships/image" Target="../media/image14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11" Type="http://schemas.openxmlformats.org/officeDocument/2006/relationships/image" Target="../media/image23.jpg"/><Relationship Id="rId5" Type="http://schemas.openxmlformats.org/officeDocument/2006/relationships/image" Target="../media/image17.jpeg"/><Relationship Id="rId15" Type="http://schemas.openxmlformats.org/officeDocument/2006/relationships/image" Target="../media/image27.jpg"/><Relationship Id="rId10" Type="http://schemas.openxmlformats.org/officeDocument/2006/relationships/image" Target="../media/image22.gif"/><Relationship Id="rId19" Type="http://schemas.openxmlformats.org/officeDocument/2006/relationships/image" Target="../media/image31.png"/><Relationship Id="rId4" Type="http://schemas.openxmlformats.org/officeDocument/2006/relationships/image" Target="../media/image16.gif"/><Relationship Id="rId9" Type="http://schemas.openxmlformats.org/officeDocument/2006/relationships/image" Target="../media/image21.jpg"/><Relationship Id="rId1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9845D133-5BDE-7245-8501-53A32566C9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2E336FE3-070C-0B45-A79C-5D06EC1C92C3}"/>
              </a:ext>
            </a:extLst>
          </p:cNvPr>
          <p:cNvSpPr txBox="1">
            <a:spLocks/>
          </p:cNvSpPr>
          <p:nvPr/>
        </p:nvSpPr>
        <p:spPr>
          <a:xfrm>
            <a:off x="1037229" y="2263154"/>
            <a:ext cx="9712287" cy="233169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600" b="1" cap="all" dirty="0">
                <a:solidFill>
                  <a:srgbClr val="0C4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Профиль </a:t>
            </a:r>
            <a:endParaRPr lang="ru-RU" sz="3600" b="1" cap="all" dirty="0" smtClean="0">
              <a:solidFill>
                <a:srgbClr val="0C4B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3600" b="1" cap="all" dirty="0" smtClean="0">
                <a:solidFill>
                  <a:srgbClr val="0C4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3600" b="1" cap="all" dirty="0">
                <a:solidFill>
                  <a:srgbClr val="0C4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Стоимостной инжиниринг</a:t>
            </a:r>
            <a:r>
              <a:rPr lang="ru-RU" sz="3600" b="1" cap="all" dirty="0" smtClean="0">
                <a:solidFill>
                  <a:srgbClr val="0C4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>
              <a:lnSpc>
                <a:spcPct val="100000"/>
              </a:lnSpc>
            </a:pPr>
            <a:endParaRPr lang="ru-RU" altLang="ru-RU" sz="3600" b="1" cap="all" dirty="0">
              <a:solidFill>
                <a:srgbClr val="0C4B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b="1" dirty="0">
                <a:solidFill>
                  <a:srgbClr val="0C4B7E"/>
                </a:solidFill>
                <a:cs typeface="Segoe UI Light" panose="020B0502040204020203" pitchFamily="34" charset="0"/>
              </a:rPr>
              <a:t>Направление подготовки 08.03.01 Строительство</a:t>
            </a:r>
          </a:p>
          <a:p>
            <a:r>
              <a:rPr lang="ru-RU" sz="3200" b="1" dirty="0" err="1">
                <a:solidFill>
                  <a:srgbClr val="0C4B7E"/>
                </a:solidFill>
                <a:cs typeface="Segoe UI Light" panose="020B0502040204020203" pitchFamily="34" charset="0"/>
              </a:rPr>
              <a:t>Бакалавриат</a:t>
            </a:r>
            <a:endParaRPr lang="ru-RU" sz="3200" b="1" dirty="0">
              <a:solidFill>
                <a:srgbClr val="0C4B7E"/>
              </a:solidFill>
              <a:cs typeface="Segoe UI Light" panose="020B0502040204020203" pitchFamily="34" charset="0"/>
            </a:endParaRPr>
          </a:p>
          <a:p>
            <a:pPr>
              <a:lnSpc>
                <a:spcPct val="100000"/>
              </a:lnSpc>
            </a:pPr>
            <a:endParaRPr lang="ru-RU" altLang="ru-RU" sz="3600" b="1" cap="all" dirty="0">
              <a:solidFill>
                <a:srgbClr val="0C4B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5936C52B-85E9-914B-8DB6-E818F82B5674}"/>
              </a:ext>
            </a:extLst>
          </p:cNvPr>
          <p:cNvSpPr/>
          <p:nvPr/>
        </p:nvSpPr>
        <p:spPr>
          <a:xfrm>
            <a:off x="1037229" y="5664331"/>
            <a:ext cx="5551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C4B7E"/>
                </a:solidFill>
                <a:cs typeface="Segoe UI Light" panose="020B0502040204020203" pitchFamily="34" charset="0"/>
              </a:rPr>
              <a:t>Кафедра </a:t>
            </a:r>
            <a:r>
              <a:rPr lang="ru-RU" b="1" dirty="0">
                <a:solidFill>
                  <a:srgbClr val="0C4B7E"/>
                </a:solidFill>
                <a:cs typeface="Segoe UI Light" panose="020B0502040204020203" pitchFamily="34" charset="0"/>
              </a:rPr>
              <a:t>«Экономика и управление в строительстве»</a:t>
            </a:r>
          </a:p>
        </p:txBody>
      </p:sp>
    </p:spTree>
    <p:extLst>
      <p:ext uri="{BB962C8B-B14F-4D97-AF65-F5344CB8AC3E}">
        <p14:creationId xmlns:p14="http://schemas.microsoft.com/office/powerpoint/2010/main" val="248552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D17D2D89-075D-D14E-A12D-DD5A7A88E4E9}"/>
              </a:ext>
            </a:extLst>
          </p:cNvPr>
          <p:cNvSpPr txBox="1">
            <a:spLocks/>
          </p:cNvSpPr>
          <p:nvPr/>
        </p:nvSpPr>
        <p:spPr>
          <a:xfrm>
            <a:off x="0" y="2835729"/>
            <a:ext cx="12192000" cy="118654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altLang="ru-RU" sz="4000" b="1" cap="all" dirty="0">
                <a:solidFill>
                  <a:srgbClr val="0C4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</a:t>
            </a:r>
          </a:p>
          <a:p>
            <a:pPr algn="ctr">
              <a:lnSpc>
                <a:spcPct val="100000"/>
              </a:lnSpc>
            </a:pPr>
            <a:r>
              <a:rPr lang="ru-RU" altLang="ru-RU" sz="4000" b="1" cap="all" dirty="0">
                <a:solidFill>
                  <a:srgbClr val="0C4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64490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3200" b="1" cap="all" dirty="0" smtClean="0">
                <a:solidFill>
                  <a:srgbClr val="0C4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Причины открытия профиля </a:t>
            </a:r>
            <a:br>
              <a:rPr lang="ru-RU" sz="3200" b="1" cap="all" dirty="0" smtClean="0">
                <a:solidFill>
                  <a:srgbClr val="0C4B7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cap="all" dirty="0" smtClean="0">
                <a:solidFill>
                  <a:srgbClr val="0C4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«Стоимостной инжиниринг»</a:t>
            </a:r>
            <a:endParaRPr lang="ru-RU" sz="3200" b="1" cap="all" dirty="0">
              <a:solidFill>
                <a:srgbClr val="0C4B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8773" y="2105712"/>
            <a:ext cx="10793627" cy="435133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b="1" i="1" dirty="0" smtClean="0">
                <a:solidFill>
                  <a:srgbClr val="0C4B7E"/>
                </a:solidFill>
              </a:rPr>
              <a:t>Потребности </a:t>
            </a:r>
            <a:r>
              <a:rPr lang="ru-RU" b="1" i="1" dirty="0">
                <a:solidFill>
                  <a:srgbClr val="0C4B7E"/>
                </a:solidFill>
              </a:rPr>
              <a:t>рынка труда и </a:t>
            </a:r>
            <a:r>
              <a:rPr lang="ru-RU" b="1" i="1" dirty="0" smtClean="0">
                <a:solidFill>
                  <a:srgbClr val="0C4B7E"/>
                </a:solidFill>
              </a:rPr>
              <a:t>пожелания </a:t>
            </a:r>
            <a:r>
              <a:rPr lang="ru-RU" b="1" i="1" dirty="0">
                <a:solidFill>
                  <a:srgbClr val="0C4B7E"/>
                </a:solidFill>
              </a:rPr>
              <a:t>работодателей</a:t>
            </a:r>
            <a:r>
              <a:rPr lang="ru-RU" dirty="0"/>
              <a:t> отечественного строительного комплекса в инженерах-экономистах и инженерах-сметчиках, которые будут работать непосредственно </a:t>
            </a:r>
            <a:r>
              <a:rPr lang="ru-RU" dirty="0" smtClean="0"/>
              <a:t>со стоимостными показателями объекта </a:t>
            </a:r>
            <a:r>
              <a:rPr lang="ru-RU" dirty="0"/>
              <a:t>строительства. </a:t>
            </a:r>
            <a:endParaRPr lang="ru-RU" dirty="0" smtClean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Владея </a:t>
            </a:r>
            <a:r>
              <a:rPr lang="ru-RU" dirty="0"/>
              <a:t>глубокими инженерными знаниями, они смогут быть крайне востребованными специалистами в области </a:t>
            </a:r>
            <a:r>
              <a:rPr lang="ru-RU" b="1" i="1" dirty="0">
                <a:solidFill>
                  <a:srgbClr val="0C4B7E"/>
                </a:solidFill>
              </a:rPr>
              <a:t>стоимостного инжиниринга: </a:t>
            </a:r>
            <a:r>
              <a:rPr lang="ru-RU" dirty="0"/>
              <a:t>формирования бюджета проекта, оценки эффективности капитальных вложений, сметного ценообразования, формирования стоимости строительства, стоимостного контроля процесса реализации проекта, анализа фактических затрат. </a:t>
            </a:r>
            <a:endParaRPr lang="ru-RU" b="1" dirty="0">
              <a:solidFill>
                <a:srgbClr val="0C4B7E"/>
              </a:solidFill>
              <a:latin typeface="+mj-lt"/>
              <a:cs typeface="Segoe UI Light" panose="020B0502040204020203" pitchFamily="34" charset="0"/>
            </a:endParaRPr>
          </a:p>
        </p:txBody>
      </p:sp>
      <p:pic>
        <p:nvPicPr>
          <p:cNvPr id="5" name="Picture 2" descr="управление данными, диаграмма, бумага, круг, значок листа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197922"/>
            <a:ext cx="1878528" cy="1878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9170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950" y="365125"/>
            <a:ext cx="10610850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3200" b="1" cap="all" dirty="0" smtClean="0">
                <a:solidFill>
                  <a:srgbClr val="0C4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</a:t>
            </a:r>
            <a:endParaRPr lang="ru-RU" sz="3200" b="1" cap="all" dirty="0">
              <a:solidFill>
                <a:srgbClr val="0C4B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8773" y="1447800"/>
            <a:ext cx="8450477" cy="514350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/>
              <a:t>Будущий выпускник профиля «Стоимостной инжиниринг» – это, прежде всего, </a:t>
            </a:r>
            <a:r>
              <a:rPr lang="ru-RU" b="1" dirty="0">
                <a:solidFill>
                  <a:srgbClr val="0C4B7E"/>
                </a:solidFill>
              </a:rPr>
              <a:t>строитель</a:t>
            </a:r>
            <a:r>
              <a:rPr lang="ru-RU" dirty="0"/>
              <a:t>: у профиля общая базовая часть дисциплин со всем направлением подготовки 08.03.01 Строительство.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Выпускник </a:t>
            </a:r>
            <a:r>
              <a:rPr lang="ru-RU" dirty="0"/>
              <a:t>будет знать строительные материалы, строительные конструкции, основы архитектурно-строительного проектирования, технологию возведения зданий и сооружений, технологию производства работ при реконструкции и капитальном ремонте, организацию строительства, инженерные сети и системы. </a:t>
            </a:r>
            <a:endParaRPr lang="ru-RU" dirty="0" smtClean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При </a:t>
            </a:r>
            <a:r>
              <a:rPr lang="ru-RU" dirty="0"/>
              <a:t>этом на последних курсах будут </a:t>
            </a:r>
            <a:r>
              <a:rPr lang="ru-RU" b="1" dirty="0" smtClean="0">
                <a:solidFill>
                  <a:srgbClr val="0C4B7E"/>
                </a:solidFill>
              </a:rPr>
              <a:t>изучаться дисциплины экономической направленности</a:t>
            </a:r>
            <a:r>
              <a:rPr lang="ru-RU" dirty="0" smtClean="0"/>
              <a:t>, </a:t>
            </a:r>
            <a:r>
              <a:rPr lang="ru-RU" dirty="0"/>
              <a:t>что позволит выпускнику овладеть навыками инвестиционного проектирования, планирования, нормирования и расчета смет, технико-экономического анализа, проведения учетных операций.</a:t>
            </a:r>
            <a:endParaRPr lang="ru-RU" b="1" dirty="0">
              <a:solidFill>
                <a:srgbClr val="0C4B7E"/>
              </a:solidFill>
              <a:latin typeface="+mj-lt"/>
              <a:cs typeface="Segoe UI Light" panose="020B0502040204020203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4948CD49-89A2-4BD0-B415-DC56CE537B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27975" y="1637996"/>
            <a:ext cx="1219200" cy="115578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F80F538C-DF8D-4800-A5BE-9154B1344AB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927975" y="4862314"/>
            <a:ext cx="1219200" cy="1155782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8F4578D8-68CC-4702-B6C7-2487E501EF18}"/>
              </a:ext>
            </a:extLst>
          </p:cNvPr>
          <p:cNvCxnSpPr/>
          <p:nvPr/>
        </p:nvCxnSpPr>
        <p:spPr>
          <a:xfrm>
            <a:off x="10543425" y="2793778"/>
            <a:ext cx="0" cy="18272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82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4437E968-F75C-7A4B-B04B-76B73FDC5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16000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3CB0DA2D-1B32-0C47-8E90-3FCEFBA5DEF3}"/>
              </a:ext>
            </a:extLst>
          </p:cNvPr>
          <p:cNvSpPr txBox="1">
            <a:spLocks/>
          </p:cNvSpPr>
          <p:nvPr/>
        </p:nvSpPr>
        <p:spPr>
          <a:xfrm>
            <a:off x="2351583" y="214811"/>
            <a:ext cx="9161147" cy="801189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altLang="ru-RU" sz="2400" b="1" cap="all" dirty="0" smtClean="0">
                <a:solidFill>
                  <a:srgbClr val="0C4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дисциплины учебного плана </a:t>
            </a:r>
          </a:p>
          <a:p>
            <a:pPr>
              <a:lnSpc>
                <a:spcPct val="100000"/>
              </a:lnSpc>
            </a:pPr>
            <a:r>
              <a:rPr lang="ru-RU" altLang="ru-RU" sz="2400" b="1" cap="all" dirty="0" smtClean="0">
                <a:solidFill>
                  <a:srgbClr val="0C4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Профиля «Стоимостной инжиниринг»</a:t>
            </a:r>
            <a:endParaRPr lang="ru-RU" altLang="ru-RU" sz="2400" b="1" cap="all" dirty="0">
              <a:solidFill>
                <a:srgbClr val="0C4B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Inhaltsplatzhalter 3">
            <a:extLst>
              <a:ext uri="{FF2B5EF4-FFF2-40B4-BE49-F238E27FC236}">
                <a16:creationId xmlns="" xmlns:a16="http://schemas.microsoft.com/office/drawing/2014/main" id="{44E212AD-D7BF-3143-B9B3-E8D689089AE1}"/>
              </a:ext>
            </a:extLst>
          </p:cNvPr>
          <p:cNvSpPr txBox="1">
            <a:spLocks/>
          </p:cNvSpPr>
          <p:nvPr/>
        </p:nvSpPr>
        <p:spPr>
          <a:xfrm>
            <a:off x="4248150" y="1706847"/>
            <a:ext cx="7458990" cy="4179603"/>
          </a:xfrm>
          <a:prstGeom prst="rect">
            <a:avLst/>
          </a:prstGeom>
        </p:spPr>
        <p:txBody>
          <a:bodyPr lIns="121920" tIns="60960" rIns="121920" bIns="60960" numCol="2" spcCol="360000"/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latin typeface="Helvetica" pitchFamily="2" charset="0"/>
              </a:rPr>
              <a:t>«Инженерные изыскания в строительстве»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latin typeface="Helvetica" pitchFamily="2" charset="0"/>
              </a:rPr>
              <a:t>«Строительные материалы»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latin typeface="Helvetica" pitchFamily="2" charset="0"/>
              </a:rPr>
              <a:t>«Основы архитектурно-строительного проектирования»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latin typeface="Helvetica" pitchFamily="2" charset="0"/>
              </a:rPr>
              <a:t>«Основания и фундаменты зданий и сооружений»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latin typeface="Helvetica" pitchFamily="2" charset="0"/>
              </a:rPr>
              <a:t>«Железобетонные и каменные конструкции»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latin typeface="Helvetica" pitchFamily="2" charset="0"/>
              </a:rPr>
              <a:t>«Металлические конструкции»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latin typeface="Helvetica" pitchFamily="2" charset="0"/>
              </a:rPr>
              <a:t>«Конструкции из дерева и пластмасс»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latin typeface="Helvetica" pitchFamily="2" charset="0"/>
              </a:rPr>
              <a:t>«Технология возведения зданий и сооружений и производства работ при реконструкции и капитальном ремонте»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latin typeface="Helvetica" pitchFamily="2" charset="0"/>
              </a:rPr>
              <a:t>«Инженерные системы зданий и сооружений»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latin typeface="Helvetica" pitchFamily="2" charset="0"/>
              </a:rPr>
              <a:t>«Организация, планирование и управление строительством»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latin typeface="Helvetica" pitchFamily="2" charset="0"/>
              </a:rPr>
              <a:t>«Экономика строительства»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i="1" dirty="0">
                <a:solidFill>
                  <a:srgbClr val="0C4B7E"/>
                </a:solidFill>
                <a:latin typeface="Helvetica" pitchFamily="2" charset="0"/>
              </a:rPr>
              <a:t>«Договорные отношения и документация в строительстве</a:t>
            </a:r>
            <a:r>
              <a:rPr lang="ru-RU" sz="1600" i="1" dirty="0" smtClean="0">
                <a:solidFill>
                  <a:srgbClr val="0C4B7E"/>
                </a:solidFill>
                <a:latin typeface="Helvetica" pitchFamily="2" charset="0"/>
              </a:rPr>
              <a:t>»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i="1" dirty="0" smtClean="0">
                <a:solidFill>
                  <a:srgbClr val="0C4B7E"/>
                </a:solidFill>
                <a:latin typeface="Helvetica" pitchFamily="2" charset="0"/>
              </a:rPr>
              <a:t>«Нормирование ресурсов в строительстве»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i="1" dirty="0" smtClean="0">
                <a:solidFill>
                  <a:srgbClr val="0C4B7E"/>
                </a:solidFill>
                <a:latin typeface="Helvetica" pitchFamily="2" charset="0"/>
              </a:rPr>
              <a:t>«Ценообразование в инвестиционно-строительной деятельности»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i="1" dirty="0">
                <a:solidFill>
                  <a:srgbClr val="0C4B7E"/>
                </a:solidFill>
                <a:latin typeface="Helvetica" pitchFamily="2" charset="0"/>
              </a:rPr>
              <a:t>«Инвестиционное проектирование</a:t>
            </a:r>
            <a:r>
              <a:rPr lang="ru-RU" sz="1600" i="1" dirty="0" smtClean="0">
                <a:solidFill>
                  <a:srgbClr val="0C4B7E"/>
                </a:solidFill>
                <a:latin typeface="Helvetica" pitchFamily="2" charset="0"/>
              </a:rPr>
              <a:t>»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i="1" dirty="0" smtClean="0">
                <a:solidFill>
                  <a:srgbClr val="0C4B7E"/>
                </a:solidFill>
                <a:latin typeface="Helvetica" pitchFamily="2" charset="0"/>
              </a:rPr>
              <a:t>«Технико-экономическое обоснование проектных решений»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latin typeface="Helvetica" pitchFamily="2" charset="0"/>
              </a:rPr>
              <a:t>«Учет и анализ затрат строительного производства»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latin typeface="Helvetica" pitchFamily="2" charset="0"/>
              </a:rPr>
              <a:t>«Информационные технологии в стоимостном инжиниринге»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i="1" dirty="0">
                <a:solidFill>
                  <a:srgbClr val="0C4B7E"/>
                </a:solidFill>
                <a:latin typeface="Helvetica" pitchFamily="2" charset="0"/>
              </a:rPr>
              <a:t>«Управление стоимостью строительства»</a:t>
            </a:r>
          </a:p>
        </p:txBody>
      </p:sp>
      <p:pic>
        <p:nvPicPr>
          <p:cNvPr id="7" name="Picture Placeholder 1" descr="IMG_8310-2.jpg">
            <a:extLst>
              <a:ext uri="{FF2B5EF4-FFF2-40B4-BE49-F238E27FC236}">
                <a16:creationId xmlns="" xmlns:a16="http://schemas.microsoft.com/office/drawing/2014/main" id="{6E825DFC-A53A-5A4A-830E-E3936EF795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45" r="23045"/>
          <a:stretch>
            <a:fillRect/>
          </a:stretch>
        </p:blipFill>
        <p:spPr>
          <a:xfrm>
            <a:off x="154416" y="1807794"/>
            <a:ext cx="3914345" cy="48406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185" y="197608"/>
            <a:ext cx="1384221" cy="138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56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4595608-447C-0643-A011-813561ABE3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значок здания, бизнеса, офис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7950" y="76199"/>
            <a:ext cx="192405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896892"/>
            <a:ext cx="4781550" cy="1895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3400" y="1111240"/>
            <a:ext cx="996315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Важность реализации профиля </a:t>
            </a:r>
            <a:r>
              <a:rPr lang="ru-RU" sz="2400" dirty="0"/>
              <a:t>также обусловлена происходящими изменениями в области ценообразования на уровне Министерства строительства и коммунального хозяйства Российской Федерации: в настоящее время активно пересматриваются сметные нормативы, актуализируются методики, есть статья в Градостроительном кодексе РФ «Ценообразование и сметное нормирование в области градостроительной деятельности», направленные на обоснованное и достоверное определение стоимости строительства, обеспечение сопоставимости предполагаемой, расчетной и фактической стоимости строительства объекта в процессе реализации проекта. 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33400" y="76199"/>
            <a:ext cx="10515600" cy="103504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3200" b="1" cap="all" dirty="0" smtClean="0">
                <a:solidFill>
                  <a:srgbClr val="0C4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Важно</a:t>
            </a:r>
            <a:endParaRPr lang="ru-RU" sz="3200" b="1" cap="all" dirty="0">
              <a:solidFill>
                <a:srgbClr val="0C4B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07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365125"/>
            <a:ext cx="10591800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3200" b="1" cap="all" dirty="0" smtClean="0">
                <a:solidFill>
                  <a:srgbClr val="0C4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Наши перспективы</a:t>
            </a:r>
            <a:endParaRPr lang="ru-RU" sz="3200" b="1" cap="all" dirty="0">
              <a:solidFill>
                <a:srgbClr val="0C4B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8773" y="2105712"/>
            <a:ext cx="10793627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C4B7E"/>
                </a:solidFill>
              </a:rPr>
              <a:t>РАБОТА </a:t>
            </a:r>
            <a:r>
              <a:rPr lang="ru-RU" b="1" dirty="0">
                <a:solidFill>
                  <a:srgbClr val="0C4B7E"/>
                </a:solidFill>
              </a:rPr>
              <a:t>на следующих должностях: </a:t>
            </a:r>
            <a:endParaRPr lang="ru-RU" b="1" dirty="0" smtClean="0">
              <a:solidFill>
                <a:srgbClr val="0C4B7E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инженер-сметчик </a:t>
            </a:r>
            <a:r>
              <a:rPr lang="ru-RU" dirty="0"/>
              <a:t>и инженер—экономист в организациях Заказчика и подрядчика, </a:t>
            </a:r>
            <a:r>
              <a:rPr lang="ru-RU" dirty="0" smtClean="0"/>
              <a:t>девелоперских компаниях, центрах </a:t>
            </a:r>
            <a:r>
              <a:rPr lang="ru-RU" dirty="0"/>
              <a:t>по ценообразованию в </a:t>
            </a:r>
            <a:r>
              <a:rPr lang="ru-RU" dirty="0" smtClean="0"/>
              <a:t>строительстве</a:t>
            </a:r>
            <a:r>
              <a:rPr lang="ru-RU" dirty="0"/>
              <a:t>;</a:t>
            </a: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специалист </a:t>
            </a:r>
            <a:r>
              <a:rPr lang="ru-RU" dirty="0"/>
              <a:t>тендерного отдела; </a:t>
            </a: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специалист </a:t>
            </a:r>
            <a:r>
              <a:rPr lang="ru-RU" dirty="0"/>
              <a:t>службы снабжения; </a:t>
            </a: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инженер-нормировщик</a:t>
            </a:r>
            <a:r>
              <a:rPr lang="ru-RU" dirty="0"/>
              <a:t>; </a:t>
            </a: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специалист </a:t>
            </a:r>
            <a:r>
              <a:rPr lang="ru-RU" dirty="0"/>
              <a:t>планово-экономического отдела; </a:t>
            </a: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инженер </a:t>
            </a:r>
            <a:r>
              <a:rPr lang="ru-RU" dirty="0"/>
              <a:t>производственно-технического </a:t>
            </a:r>
            <a:r>
              <a:rPr lang="ru-RU" dirty="0" smtClean="0"/>
              <a:t>отдела;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и</a:t>
            </a:r>
            <a:r>
              <a:rPr lang="ru-RU" dirty="0" smtClean="0"/>
              <a:t> др.</a:t>
            </a:r>
            <a:endParaRPr lang="ru-RU" dirty="0"/>
          </a:p>
          <a:p>
            <a:pPr marL="0" indent="0" algn="just">
              <a:buNone/>
            </a:pPr>
            <a:endParaRPr lang="ru-RU" b="1" dirty="0">
              <a:solidFill>
                <a:srgbClr val="0C4B7E"/>
              </a:solidFill>
              <a:latin typeface="+mj-lt"/>
              <a:cs typeface="Segoe UI Light" panose="020B0502040204020203" pitchFamily="34" charset="0"/>
            </a:endParaRPr>
          </a:p>
        </p:txBody>
      </p:sp>
      <p:pic>
        <p:nvPicPr>
          <p:cNvPr id="4" name="Picture 2" descr="бизнес, бизнесмен, офисная икон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0701" y="212953"/>
            <a:ext cx="1710798" cy="1593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6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550" y="0"/>
            <a:ext cx="10706100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3200" b="1" cap="all" dirty="0" smtClean="0">
                <a:solidFill>
                  <a:srgbClr val="0C4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Наши перспективы</a:t>
            </a:r>
            <a:endParaRPr lang="ru-RU" sz="3200" b="1" cap="all" dirty="0">
              <a:solidFill>
                <a:srgbClr val="0C4B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8921" y="1210362"/>
            <a:ext cx="7813079" cy="244723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2400" b="1" dirty="0" smtClean="0">
                <a:solidFill>
                  <a:srgbClr val="0C4B7E"/>
                </a:solidFill>
              </a:rPr>
              <a:t>Продолжение обучения в магистратуре : </a:t>
            </a:r>
          </a:p>
          <a:p>
            <a:pPr marL="0" indent="0" algn="just">
              <a:buNone/>
            </a:pPr>
            <a:r>
              <a:rPr lang="ru-RU" sz="2400" dirty="0"/>
              <a:t>по уже реализуемой программе «Инвестиционно-строительный инжиниринг» (направление подготовки 08.04.01 Строительство), в которой смогут углубить и расширить свои знания в области инжиниринга инвестиционно-строительного проекта. </a:t>
            </a:r>
            <a:endParaRPr lang="ru-RU" sz="2400" dirty="0" smtClean="0"/>
          </a:p>
          <a:p>
            <a:pPr marL="0" indent="0" algn="just">
              <a:buNone/>
            </a:pPr>
            <a:r>
              <a:rPr lang="ru-RU" sz="2400" dirty="0" smtClean="0"/>
              <a:t>Реализация </a:t>
            </a:r>
            <a:r>
              <a:rPr lang="ru-RU" sz="2400" dirty="0"/>
              <a:t>магистерской программы ведется как очно, так и заочно с применением </a:t>
            </a:r>
            <a:r>
              <a:rPr lang="ru-RU" sz="2400" dirty="0" smtClean="0"/>
              <a:t>дистанционных </a:t>
            </a:r>
            <a:r>
              <a:rPr lang="ru-RU" sz="2400" dirty="0"/>
              <a:t>технологий.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42950" y="4343399"/>
            <a:ext cx="3260908" cy="15601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0" tIns="170688" rIns="170688" bIns="170688" numCol="1" spcCol="1270" anchor="ctr" anchorCtr="0">
            <a:noAutofit/>
          </a:bodyPr>
          <a:lstStyle/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kern="1200" dirty="0" smtClean="0"/>
              <a:t>08.03.01 </a:t>
            </a:r>
            <a:r>
              <a:rPr lang="ru-RU" sz="2400" b="1" kern="1200" dirty="0" err="1" smtClean="0"/>
              <a:t>Бакалавриат</a:t>
            </a:r>
            <a:r>
              <a:rPr lang="ru-RU" sz="2400" b="1" kern="1200" dirty="0" smtClean="0"/>
              <a:t> «Стоимостной инжиниринг»</a:t>
            </a:r>
            <a:endParaRPr lang="ru-RU" sz="2400" b="1" kern="1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972050" y="4343399"/>
            <a:ext cx="3451410" cy="15601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0" tIns="170688" rIns="170688" bIns="170688" numCol="1" spcCol="1270" anchor="ctr" anchorCtr="0">
            <a:noAutofit/>
          </a:bodyPr>
          <a:lstStyle/>
          <a:p>
            <a:pPr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dirty="0">
                <a:solidFill>
                  <a:schemeClr val="dk1"/>
                </a:solidFill>
              </a:rPr>
              <a:t>08.04.01  Магистратура «Инвестиционно-строительный инжиниринг»</a:t>
            </a:r>
          </a:p>
        </p:txBody>
      </p:sp>
      <p:sp>
        <p:nvSpPr>
          <p:cNvPr id="11" name="Стрелка вправо 10"/>
          <p:cNvSpPr/>
          <p:nvPr/>
        </p:nvSpPr>
        <p:spPr>
          <a:xfrm>
            <a:off x="4150958" y="4904388"/>
            <a:ext cx="576799" cy="438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586" y="1146255"/>
            <a:ext cx="2817014" cy="2806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586" y="4291296"/>
            <a:ext cx="3136101" cy="174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08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3200" b="1" cap="all" dirty="0" smtClean="0">
                <a:solidFill>
                  <a:srgbClr val="0C4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Выпускающая кафедра </a:t>
            </a:r>
            <a:br>
              <a:rPr lang="ru-RU" sz="3200" b="1" cap="all" dirty="0" smtClean="0">
                <a:solidFill>
                  <a:srgbClr val="0C4B7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cap="all" dirty="0" smtClean="0">
                <a:solidFill>
                  <a:srgbClr val="0C4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«Экономика и управление в строительстве»</a:t>
            </a:r>
            <a:endParaRPr lang="ru-RU" sz="3200" b="1" cap="all" dirty="0">
              <a:solidFill>
                <a:srgbClr val="0C4B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В этом году Московский государственный строительный университет, за годы своего существования подготовивший  более 150 тысяч профессионалов для строительной отрасли,  отмечает столетний юбилей. В этом процессе активное участие принимала кафедра экономики и управления в строительстве (ЭУС), одна из старейших кафедр в НИУ МГСУ, сохранившая давние научные и педагогические традиции.    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За </a:t>
            </a:r>
            <a:r>
              <a:rPr lang="ru-RU" dirty="0"/>
              <a:t>более чем семидесятилетнюю историю кафедра выпустила тысячи высококвалифицированных инженеров-экономистов, экономистов-менеджеров, бакалавров и магистров по направлению «Экономика», </a:t>
            </a:r>
            <a:r>
              <a:rPr lang="ru-RU" dirty="0" smtClean="0"/>
              <a:t>магистров по направлению подготовки «Строительство», отвечающих </a:t>
            </a:r>
            <a:r>
              <a:rPr lang="ru-RU" dirty="0"/>
              <a:t>требованиям инновационного развития современной </a:t>
            </a:r>
            <a:r>
              <a:rPr lang="ru-RU" dirty="0" smtClean="0"/>
              <a:t>экономики и инвестиционно-строительной сферы.</a:t>
            </a:r>
            <a:r>
              <a:rPr lang="ru-RU" dirty="0"/>
              <a:t>     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Сегодня </a:t>
            </a:r>
            <a:r>
              <a:rPr lang="ru-RU" dirty="0"/>
              <a:t>на кафедре ЭУС создана серьезная научная школа, в которой  реализуется подготовка по всем уровням высшего образования: </a:t>
            </a:r>
            <a:r>
              <a:rPr lang="ru-RU" dirty="0" err="1"/>
              <a:t>бакалавриат</a:t>
            </a:r>
            <a:r>
              <a:rPr lang="ru-RU" dirty="0"/>
              <a:t> – магистратура - аспирантура, функционирует диссертационный </a:t>
            </a:r>
            <a:r>
              <a:rPr lang="ru-RU" dirty="0" smtClean="0"/>
              <a:t>совет. </a:t>
            </a:r>
            <a:r>
              <a:rPr lang="ru-RU" dirty="0"/>
              <a:t>   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Для </a:t>
            </a:r>
            <a:r>
              <a:rPr lang="ru-RU" dirty="0"/>
              <a:t>подготовки специалистов, конкурентоспособных на рынке труда, необходима постоянная интеграция образования, науки и инноваций. Ежегодно мы проводим аудит и актуализацию образовательных программ совместно с ведущими университетами России, а также с бизнес-партнерами. К образовательному процессу обширно привлекаются специалисты-практики.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414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5704474" y="1407436"/>
            <a:ext cx="400103" cy="938714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 lvl="0"/>
            <a:r>
              <a:rPr lang="ru-RU" sz="53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117225" y="3080035"/>
            <a:ext cx="400103" cy="938714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 lvl="0"/>
            <a:r>
              <a:rPr lang="ru-RU" sz="53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766764" y="4829885"/>
            <a:ext cx="385677" cy="861770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 lvl="0"/>
            <a:r>
              <a:rPr lang="ru-RU" sz="48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985846" y="3827183"/>
            <a:ext cx="299115" cy="400105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 lvl="0"/>
            <a:r>
              <a:rPr lang="ru-RU" b="1" dirty="0">
                <a:solidFill>
                  <a:schemeClr val="tx2"/>
                </a:solidFill>
              </a:rPr>
              <a:t> 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29" name="Изображение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6569" y="2114445"/>
            <a:ext cx="2438400" cy="948267"/>
          </a:xfrm>
          <a:prstGeom prst="rect">
            <a:avLst/>
          </a:prstGeom>
        </p:spPr>
      </p:pic>
      <p:pic>
        <p:nvPicPr>
          <p:cNvPr id="30" name="Изображение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1297" y="3538027"/>
            <a:ext cx="3552395" cy="11521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5C4E4C5-3FE6-43D4-8AED-DF4F2703B3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663" y="3821425"/>
            <a:ext cx="1667487" cy="132287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86EF7E6D-DAD7-405E-8B75-8D94C67DE0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48" y="4747819"/>
            <a:ext cx="1540256" cy="183286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0AAEC90-66CE-4D9E-B60F-EF8AA83E9A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873" y="5095726"/>
            <a:ext cx="2025601" cy="176227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D2A84E70-E5C4-4EB1-AF46-7F28B16ACC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03" y="3532476"/>
            <a:ext cx="2540000" cy="762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47C2A4DA-8B7D-45DF-A5F9-988E6CD882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234" y="4861326"/>
            <a:ext cx="1943100" cy="10033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FE82E886-F06D-452C-AE70-C8B2AF1B4C3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19" y="5304749"/>
            <a:ext cx="1127364" cy="118749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10E11983-E8CF-4ED3-84CC-BDB5A65484B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507" y="1496748"/>
            <a:ext cx="1270000" cy="120650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E7F8C5A1-A938-4AAC-B6AE-A542BE62829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461" y="5904705"/>
            <a:ext cx="3386667" cy="7620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2AD724EC-E02E-4EB6-AD30-76E98FB03EF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95" y="5518513"/>
            <a:ext cx="1905000" cy="110490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2EEB7CD7-CD96-432F-96AC-C9242051443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3103" y="3502426"/>
            <a:ext cx="1905000" cy="135890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67A99109-5333-48AD-BBE9-4B7B0EA1227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297" y="1545833"/>
            <a:ext cx="1270000" cy="15113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CFFB0B55-6366-4403-9DC8-A5ED976166E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695" y="1516952"/>
            <a:ext cx="1223117" cy="1577821"/>
          </a:xfrm>
          <a:prstGeom prst="rect">
            <a:avLst/>
          </a:prstGeom>
        </p:spPr>
      </p:pic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490003" y="81873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3200" b="1" cap="all" dirty="0" smtClean="0">
                <a:solidFill>
                  <a:srgbClr val="0C4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Наши работодатели</a:t>
            </a:r>
            <a:endParaRPr lang="ru-RU" sz="3200" b="1" cap="all" dirty="0">
              <a:solidFill>
                <a:srgbClr val="0C4B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37" y="1279995"/>
            <a:ext cx="1615064" cy="83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37" y="2346150"/>
            <a:ext cx="3229347" cy="657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763" y="1501957"/>
            <a:ext cx="2016729" cy="61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268" y="3127664"/>
            <a:ext cx="2505075" cy="421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328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831</TotalTime>
  <Words>522</Words>
  <Application>Microsoft Office PowerPoint</Application>
  <PresentationFormat>Произвольный</PresentationFormat>
  <Paragraphs>65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Презентация PowerPoint</vt:lpstr>
      <vt:lpstr>Причины открытия профиля  «Стоимостной инжиниринг»</vt:lpstr>
      <vt:lpstr>обучение</vt:lpstr>
      <vt:lpstr>Презентация PowerPoint</vt:lpstr>
      <vt:lpstr>Важно</vt:lpstr>
      <vt:lpstr>Наши перспективы</vt:lpstr>
      <vt:lpstr>Наши перспективы</vt:lpstr>
      <vt:lpstr>Выпускающая кафедра  «Экономика и управление в строительстве»</vt:lpstr>
      <vt:lpstr>Наши работодатели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Design</dc:creator>
  <cp:lastModifiedBy>User</cp:lastModifiedBy>
  <cp:revision>70</cp:revision>
  <dcterms:created xsi:type="dcterms:W3CDTF">2019-05-31T06:38:44Z</dcterms:created>
  <dcterms:modified xsi:type="dcterms:W3CDTF">2021-04-15T09:51:56Z</dcterms:modified>
</cp:coreProperties>
</file>